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81" r:id="rId5"/>
    <p:sldId id="260" r:id="rId6"/>
    <p:sldId id="271" r:id="rId7"/>
    <p:sldId id="272" r:id="rId8"/>
    <p:sldId id="274" r:id="rId9"/>
    <p:sldId id="275" r:id="rId10"/>
    <p:sldId id="276" r:id="rId11"/>
    <p:sldId id="277" r:id="rId12"/>
    <p:sldId id="273" r:id="rId13"/>
    <p:sldId id="263" r:id="rId14"/>
    <p:sldId id="278" r:id="rId15"/>
    <p:sldId id="282" r:id="rId16"/>
    <p:sldId id="284" r:id="rId17"/>
    <p:sldId id="279" r:id="rId18"/>
    <p:sldId id="261" r:id="rId19"/>
    <p:sldId id="280" r:id="rId20"/>
    <p:sldId id="270" r:id="rId21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휴먼둥근헤드라인" panose="02030504000101010101" pitchFamily="18" charset="-127"/>
      <p:regular r:id="rId27"/>
    </p:embeddedFont>
    <p:embeddedFont>
      <p:font typeface="Canva Sans Medium" panose="020B0600000101010101" charset="-127"/>
      <p:regular r:id="rId28"/>
    </p:embeddedFont>
    <p:embeddedFont>
      <p:font typeface="Garet Bold" panose="020B0600000101010101" charset="0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45E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2" d="100"/>
          <a:sy n="82" d="100"/>
        </p:scale>
        <p:origin x="100" y="1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545E5-BCD0-4FCD-BAB1-EB0902149A9D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61F20-882B-499B-A27B-6158968CD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53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61F20-882B-499B-A27B-6158968CD17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79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61F20-882B-499B-A27B-6158968CD17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843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42469" y="0"/>
            <a:ext cx="5416831" cy="12022429"/>
            <a:chOff x="0" y="0"/>
            <a:chExt cx="2858770" cy="63449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8770" cy="6344920"/>
            </a:xfrm>
            <a:custGeom>
              <a:avLst/>
              <a:gdLst/>
              <a:ahLst/>
              <a:cxnLst/>
              <a:rect l="l" t="t" r="r" b="b"/>
              <a:pathLst>
                <a:path w="2858770" h="634492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3"/>
              <a:stretch>
                <a:fillRect l="-113405" r="-11951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7259300" y="7109187"/>
            <a:ext cx="1028700" cy="3177813"/>
            <a:chOff x="0" y="0"/>
            <a:chExt cx="812800" cy="25108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109187"/>
            <a:ext cx="11842469" cy="3177813"/>
            <a:chOff x="0" y="0"/>
            <a:chExt cx="9357013" cy="2510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57013" cy="2510865"/>
            </a:xfrm>
            <a:custGeom>
              <a:avLst/>
              <a:gdLst/>
              <a:ahLst/>
              <a:cxnLst/>
              <a:rect l="l" t="t" r="r" b="b"/>
              <a:pathLst>
                <a:path w="9357013" h="2510865">
                  <a:moveTo>
                    <a:pt x="0" y="0"/>
                  </a:moveTo>
                  <a:lnTo>
                    <a:pt x="9357013" y="0"/>
                  </a:lnTo>
                  <a:lnTo>
                    <a:pt x="9357013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357013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609914" y="0"/>
            <a:ext cx="1694792" cy="10287000"/>
            <a:chOff x="0" y="0"/>
            <a:chExt cx="446365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853887" y="786854"/>
            <a:ext cx="1977164" cy="197716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639655" y="301822"/>
            <a:ext cx="3191396" cy="37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B309 </a:t>
            </a:r>
            <a:r>
              <a:rPr lang="ko-KR" altLang="en-US" sz="2300" dirty="0" err="1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구해조</a:t>
            </a:r>
            <a:endParaRPr lang="en-US" sz="230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086614" y="6161534"/>
            <a:ext cx="5102540" cy="377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altLang="ko-KR" sz="2400" b="1" dirty="0">
                <a:solidFill>
                  <a:srgbClr val="000000"/>
                </a:solidFill>
                <a:latin typeface="Canva Sans Medium"/>
              </a:rPr>
              <a:t>https://</a:t>
            </a:r>
            <a:r>
              <a:rPr lang="en-US" altLang="ko-KR" sz="2400" b="1" dirty="0" smtClean="0">
                <a:solidFill>
                  <a:srgbClr val="000000"/>
                </a:solidFill>
                <a:latin typeface="Canva Sans Medium"/>
              </a:rPr>
              <a:t>j10b309.p.ssafy.io</a:t>
            </a:r>
            <a:endParaRPr lang="en-US" altLang="ko-KR" sz="2400" b="1" dirty="0">
              <a:solidFill>
                <a:srgbClr val="000000"/>
              </a:solidFill>
              <a:latin typeface="Canva Sans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276600" y="3080189"/>
            <a:ext cx="8795646" cy="1554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60"/>
              </a:lnSpc>
            </a:pPr>
            <a:r>
              <a:rPr lang="en-US" sz="104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JOBIS</a:t>
            </a:r>
            <a:endParaRPr lang="en-US" sz="1040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3417408" y="6135730"/>
            <a:ext cx="488488" cy="488488"/>
          </a:xfrm>
          <a:custGeom>
            <a:avLst/>
            <a:gdLst/>
            <a:ahLst/>
            <a:cxnLst/>
            <a:rect l="l" t="t" r="r" b="b"/>
            <a:pathLst>
              <a:path w="488488" h="488488">
                <a:moveTo>
                  <a:pt x="0" y="0"/>
                </a:moveTo>
                <a:lnTo>
                  <a:pt x="488488" y="0"/>
                </a:lnTo>
                <a:lnTo>
                  <a:pt x="488488" y="488488"/>
                </a:lnTo>
                <a:lnTo>
                  <a:pt x="0" y="4884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8484493" y="9014056"/>
            <a:ext cx="2545888" cy="2545888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348837" y="4694818"/>
            <a:ext cx="4242977" cy="996989"/>
            <a:chOff x="0" y="-28575"/>
            <a:chExt cx="1101888" cy="172325"/>
          </a:xfrm>
        </p:grpSpPr>
        <p:sp>
          <p:nvSpPr>
            <p:cNvPr id="17" name="Freeform 17"/>
            <p:cNvSpPr/>
            <p:nvPr/>
          </p:nvSpPr>
          <p:spPr>
            <a:xfrm>
              <a:off x="1969" y="-16876"/>
              <a:ext cx="1099919" cy="143750"/>
            </a:xfrm>
            <a:custGeom>
              <a:avLst/>
              <a:gdLst/>
              <a:ahLst/>
              <a:cxnLst/>
              <a:rect l="l" t="t" r="r" b="b"/>
              <a:pathLst>
                <a:path w="1099919" h="143750">
                  <a:moveTo>
                    <a:pt x="71875" y="0"/>
                  </a:moveTo>
                  <a:lnTo>
                    <a:pt x="1028044" y="0"/>
                  </a:lnTo>
                  <a:cubicBezTo>
                    <a:pt x="1067740" y="0"/>
                    <a:pt x="1099919" y="32180"/>
                    <a:pt x="1099919" y="71875"/>
                  </a:cubicBezTo>
                  <a:lnTo>
                    <a:pt x="1099919" y="71875"/>
                  </a:lnTo>
                  <a:cubicBezTo>
                    <a:pt x="1099919" y="90938"/>
                    <a:pt x="1092347" y="109219"/>
                    <a:pt x="1078868" y="122699"/>
                  </a:cubicBezTo>
                  <a:cubicBezTo>
                    <a:pt x="1065389" y="136178"/>
                    <a:pt x="1047107" y="143750"/>
                    <a:pt x="1028044" y="143750"/>
                  </a:cubicBezTo>
                  <a:lnTo>
                    <a:pt x="71875" y="143750"/>
                  </a:lnTo>
                  <a:cubicBezTo>
                    <a:pt x="52813" y="143750"/>
                    <a:pt x="34531" y="136178"/>
                    <a:pt x="21052" y="122699"/>
                  </a:cubicBezTo>
                  <a:cubicBezTo>
                    <a:pt x="7573" y="109219"/>
                    <a:pt x="0" y="90938"/>
                    <a:pt x="0" y="71875"/>
                  </a:cubicBezTo>
                  <a:lnTo>
                    <a:pt x="0" y="71875"/>
                  </a:lnTo>
                  <a:cubicBezTo>
                    <a:pt x="0" y="52813"/>
                    <a:pt x="7573" y="34531"/>
                    <a:pt x="21052" y="21052"/>
                  </a:cubicBezTo>
                  <a:cubicBezTo>
                    <a:pt x="34531" y="7573"/>
                    <a:pt x="52813" y="0"/>
                    <a:pt x="71875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099919" cy="17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ko-KR" altLang="en-US" sz="2000" b="1" dirty="0" err="1" smtClean="0">
                  <a:solidFill>
                    <a:schemeClr val="bg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강소기업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추천</a:t>
              </a:r>
              <a:endParaRPr lang="en-US" altLang="ko-KR" sz="20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7" y="0"/>
            <a:ext cx="17875103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6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/>
          <p:cNvSpPr/>
          <p:nvPr/>
        </p:nvSpPr>
        <p:spPr>
          <a:xfrm>
            <a:off x="228600" y="495300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3432308" h="6613265">
                <a:moveTo>
                  <a:pt x="0" y="0"/>
                </a:moveTo>
                <a:lnTo>
                  <a:pt x="13432308" y="0"/>
                </a:lnTo>
                <a:lnTo>
                  <a:pt x="13432308" y="6613265"/>
                </a:lnTo>
                <a:lnTo>
                  <a:pt x="0" y="6613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67828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416679" cy="10287000"/>
            <a:chOff x="0" y="0"/>
            <a:chExt cx="168998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89989" cy="2709333"/>
            </a:xfrm>
            <a:custGeom>
              <a:avLst/>
              <a:gdLst/>
              <a:ahLst/>
              <a:cxnLst/>
              <a:rect l="l" t="t" r="r" b="b"/>
              <a:pathLst>
                <a:path w="1689989" h="2709333">
                  <a:moveTo>
                    <a:pt x="0" y="0"/>
                  </a:moveTo>
                  <a:lnTo>
                    <a:pt x="1689989" y="0"/>
                  </a:lnTo>
                  <a:lnTo>
                    <a:pt x="16899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8998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AutoShape 5"/>
          <p:cNvSpPr/>
          <p:nvPr/>
        </p:nvSpPr>
        <p:spPr>
          <a:xfrm>
            <a:off x="916625" y="1496748"/>
            <a:ext cx="4492263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7"/>
          <p:cNvSpPr txBox="1"/>
          <p:nvPr/>
        </p:nvSpPr>
        <p:spPr>
          <a:xfrm>
            <a:off x="839945" y="1874557"/>
            <a:ext cx="456894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 spc="99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</a:t>
            </a:r>
            <a:r>
              <a:rPr lang="ko-KR" altLang="en-US" sz="4999" spc="99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데이터처리</a:t>
            </a:r>
            <a:endParaRPr lang="en-US" sz="4999" spc="99" dirty="0">
              <a:solidFill>
                <a:srgbClr val="FFFFF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4" name="Freeform 4"/>
          <p:cNvSpPr/>
          <p:nvPr/>
        </p:nvSpPr>
        <p:spPr>
          <a:xfrm>
            <a:off x="1186598" y="3677526"/>
            <a:ext cx="4242488" cy="5704186"/>
          </a:xfrm>
          <a:custGeom>
            <a:avLst/>
            <a:gdLst/>
            <a:ahLst/>
            <a:cxnLst/>
            <a:rect l="l" t="t" r="r" b="b"/>
            <a:pathLst>
              <a:path w="4242488" h="5704186">
                <a:moveTo>
                  <a:pt x="0" y="0"/>
                </a:moveTo>
                <a:lnTo>
                  <a:pt x="4242488" y="0"/>
                </a:lnTo>
                <a:lnTo>
                  <a:pt x="4242488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Freeform 3"/>
          <p:cNvSpPr/>
          <p:nvPr/>
        </p:nvSpPr>
        <p:spPr>
          <a:xfrm>
            <a:off x="7880734" y="-324069"/>
            <a:ext cx="8664560" cy="8003189"/>
          </a:xfrm>
          <a:custGeom>
            <a:avLst/>
            <a:gdLst/>
            <a:ahLst/>
            <a:cxnLst/>
            <a:rect l="l" t="t" r="r" b="b"/>
            <a:pathLst>
              <a:path w="8664560" h="8003189">
                <a:moveTo>
                  <a:pt x="0" y="0"/>
                </a:moveTo>
                <a:lnTo>
                  <a:pt x="8664560" y="0"/>
                </a:lnTo>
                <a:lnTo>
                  <a:pt x="8664560" y="8003189"/>
                </a:lnTo>
                <a:lnTo>
                  <a:pt x="0" y="8003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207"/>
            </a:stretch>
          </a:blipFill>
        </p:spPr>
      </p:sp>
      <p:sp>
        <p:nvSpPr>
          <p:cNvPr id="27" name="TextBox 9"/>
          <p:cNvSpPr txBox="1"/>
          <p:nvPr/>
        </p:nvSpPr>
        <p:spPr>
          <a:xfrm>
            <a:off x="7152905" y="7501017"/>
            <a:ext cx="9392389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9142" lvl="1" algn="ctr">
              <a:lnSpc>
                <a:spcPct val="150000"/>
              </a:lnSpc>
            </a:pPr>
            <a:r>
              <a:rPr lang="en-US" sz="4400" dirty="0" smtClean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24,842</a:t>
            </a:r>
            <a:r>
              <a:rPr lang="ko-KR" altLang="en-US" sz="4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</a:t>
            </a:r>
            <a:r>
              <a:rPr lang="en-US" sz="44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 </a:t>
            </a:r>
            <a:r>
              <a:rPr lang="en-US" sz="4400" dirty="0" err="1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기업</a:t>
            </a:r>
            <a:endParaRPr lang="en-US" sz="440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329142" lvl="1" algn="ctr">
              <a:lnSpc>
                <a:spcPct val="150000"/>
              </a:lnSpc>
            </a:pPr>
            <a:r>
              <a:rPr lang="en-US" sz="4400" dirty="0" smtClean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280</a:t>
            </a:r>
            <a:r>
              <a:rPr lang="en-US" sz="4400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만개 </a:t>
            </a:r>
            <a:r>
              <a:rPr lang="en-US" sz="4400" dirty="0" err="1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특허데이터</a:t>
            </a:r>
            <a:endParaRPr lang="en-US" sz="440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아래쪽 화살표 4"/>
          <p:cNvSpPr/>
          <p:nvPr/>
        </p:nvSpPr>
        <p:spPr>
          <a:xfrm>
            <a:off x="11201400" y="5524500"/>
            <a:ext cx="1752600" cy="1503123"/>
          </a:xfrm>
          <a:prstGeom prst="downArrow">
            <a:avLst/>
          </a:prstGeom>
          <a:solidFill>
            <a:srgbClr val="0345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81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54034" y="0"/>
            <a:ext cx="5833966" cy="10287000"/>
            <a:chOff x="0" y="0"/>
            <a:chExt cx="4609553" cy="8128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09553" cy="8128000"/>
            </a:xfrm>
            <a:custGeom>
              <a:avLst/>
              <a:gdLst/>
              <a:ahLst/>
              <a:cxnLst/>
              <a:rect l="l" t="t" r="r" b="b"/>
              <a:pathLst>
                <a:path w="4609553" h="8128000">
                  <a:moveTo>
                    <a:pt x="0" y="0"/>
                  </a:moveTo>
                  <a:lnTo>
                    <a:pt x="4609553" y="0"/>
                  </a:lnTo>
                  <a:lnTo>
                    <a:pt x="4609553" y="8128000"/>
                  </a:lnTo>
                  <a:lnTo>
                    <a:pt x="0" y="81280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09553" cy="8166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551064" y="5997897"/>
            <a:ext cx="17185873" cy="47625"/>
          </a:xfrm>
          <a:prstGeom prst="line">
            <a:avLst/>
          </a:prstGeom>
          <a:ln w="47625" cap="flat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H="1">
            <a:off x="9144000" y="2400860"/>
            <a:ext cx="0" cy="7222650"/>
          </a:xfrm>
          <a:prstGeom prst="line">
            <a:avLst/>
          </a:prstGeom>
          <a:ln w="47625" cap="flat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2216509" y="1840128"/>
            <a:ext cx="4379750" cy="1298520"/>
            <a:chOff x="0" y="-47625"/>
            <a:chExt cx="2746403" cy="473520"/>
          </a:xfrm>
        </p:grpSpPr>
        <p:sp>
          <p:nvSpPr>
            <p:cNvPr id="10" name="Freeform 10"/>
            <p:cNvSpPr/>
            <p:nvPr/>
          </p:nvSpPr>
          <p:spPr>
            <a:xfrm>
              <a:off x="0" y="-33076"/>
              <a:ext cx="2746403" cy="425895"/>
            </a:xfrm>
            <a:custGeom>
              <a:avLst/>
              <a:gdLst/>
              <a:ahLst/>
              <a:cxnLst/>
              <a:rect l="l" t="t" r="r" b="b"/>
              <a:pathLst>
                <a:path w="2746403" h="425895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45E4"/>
            </a:solidFill>
            <a:ln>
              <a:solidFill>
                <a:srgbClr val="0345E4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746403" cy="473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4800" dirty="0" smtClean="0">
                  <a:solidFill>
                    <a:srgbClr val="FFFFFF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성장성</a:t>
              </a:r>
              <a:endParaRPr lang="en-US" sz="4800" dirty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32844" y="3298537"/>
            <a:ext cx="7629377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매출액증가율</a:t>
            </a:r>
            <a:r>
              <a:rPr lang="en-US" altLang="ko-KR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영업이익증가율</a:t>
            </a:r>
            <a:r>
              <a:rPr lang="en-US" altLang="ko-KR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</a:t>
            </a:r>
          </a:p>
          <a:p>
            <a:pPr marL="0" lvl="0" indent="0"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순이익증가율</a:t>
            </a:r>
            <a:r>
              <a:rPr lang="en-US" altLang="ko-KR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자기자본증가율</a:t>
            </a:r>
            <a:r>
              <a:rPr lang="en-US" altLang="ko-KR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</a:t>
            </a:r>
          </a:p>
          <a:p>
            <a:pPr marL="0" lvl="0" indent="0"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재고자산증가율</a:t>
            </a:r>
            <a:r>
              <a:rPr lang="en-US" altLang="ko-KR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총자산증가율</a:t>
            </a:r>
            <a:endParaRPr lang="en-US" sz="320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42" name="Group 29"/>
          <p:cNvGrpSpPr/>
          <p:nvPr/>
        </p:nvGrpSpPr>
        <p:grpSpPr>
          <a:xfrm>
            <a:off x="-228600" y="-109042"/>
            <a:ext cx="18745200" cy="1543194"/>
            <a:chOff x="0" y="0"/>
            <a:chExt cx="4574327" cy="406438"/>
          </a:xfrm>
        </p:grpSpPr>
        <p:sp>
          <p:nvSpPr>
            <p:cNvPr id="43" name="Freeform 30"/>
            <p:cNvSpPr/>
            <p:nvPr/>
          </p:nvSpPr>
          <p:spPr>
            <a:xfrm>
              <a:off x="0" y="0"/>
              <a:ext cx="4574327" cy="406438"/>
            </a:xfrm>
            <a:custGeom>
              <a:avLst/>
              <a:gdLst/>
              <a:ahLst/>
              <a:cxnLst/>
              <a:rect l="l" t="t" r="r" b="b"/>
              <a:pathLst>
                <a:path w="4574327" h="406438">
                  <a:moveTo>
                    <a:pt x="0" y="0"/>
                  </a:moveTo>
                  <a:lnTo>
                    <a:pt x="4574327" y="0"/>
                  </a:lnTo>
                  <a:lnTo>
                    <a:pt x="4574327" y="406438"/>
                  </a:lnTo>
                  <a:lnTo>
                    <a:pt x="0" y="406438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4" name="TextBox 31"/>
            <p:cNvSpPr txBox="1"/>
            <p:nvPr/>
          </p:nvSpPr>
          <p:spPr>
            <a:xfrm>
              <a:off x="0" y="-38100"/>
              <a:ext cx="4574327" cy="444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TextBox 35"/>
          <p:cNvSpPr txBox="1"/>
          <p:nvPr/>
        </p:nvSpPr>
        <p:spPr>
          <a:xfrm>
            <a:off x="919853" y="296934"/>
            <a:ext cx="10769833" cy="808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ko-KR" altLang="en-US" sz="4999" spc="99" dirty="0" err="1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기업지표</a:t>
            </a:r>
            <a:r>
              <a:rPr lang="ko-KR" altLang="en-US" sz="4999" spc="99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4999" spc="99" dirty="0" err="1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산출방법</a:t>
            </a:r>
            <a:endParaRPr lang="en-US" sz="4999" spc="99" dirty="0">
              <a:solidFill>
                <a:srgbClr val="FFFFF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46" name="Group 9"/>
          <p:cNvGrpSpPr/>
          <p:nvPr/>
        </p:nvGrpSpPr>
        <p:grpSpPr>
          <a:xfrm>
            <a:off x="11380424" y="1886508"/>
            <a:ext cx="4379750" cy="1298520"/>
            <a:chOff x="0" y="-47625"/>
            <a:chExt cx="2746403" cy="473520"/>
          </a:xfrm>
        </p:grpSpPr>
        <p:sp>
          <p:nvSpPr>
            <p:cNvPr id="47" name="Freeform 10"/>
            <p:cNvSpPr/>
            <p:nvPr/>
          </p:nvSpPr>
          <p:spPr>
            <a:xfrm>
              <a:off x="0" y="-33076"/>
              <a:ext cx="2746403" cy="425895"/>
            </a:xfrm>
            <a:custGeom>
              <a:avLst/>
              <a:gdLst/>
              <a:ahLst/>
              <a:cxnLst/>
              <a:rect l="l" t="t" r="r" b="b"/>
              <a:pathLst>
                <a:path w="2746403" h="425895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48" name="TextBox 11"/>
            <p:cNvSpPr txBox="1"/>
            <p:nvPr/>
          </p:nvSpPr>
          <p:spPr>
            <a:xfrm>
              <a:off x="0" y="-47625"/>
              <a:ext cx="2746403" cy="473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4800" dirty="0" smtClean="0">
                  <a:solidFill>
                    <a:srgbClr val="FFFFFF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수익성</a:t>
              </a:r>
              <a:endParaRPr lang="en-US" sz="4800" dirty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sp>
        <p:nvSpPr>
          <p:cNvPr id="49" name="TextBox 23"/>
          <p:cNvSpPr txBox="1"/>
          <p:nvPr/>
        </p:nvSpPr>
        <p:spPr>
          <a:xfrm>
            <a:off x="9831604" y="3349422"/>
            <a:ext cx="7629377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ko-KR" altLang="en-US" sz="3200" dirty="0" err="1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순이익률</a:t>
            </a:r>
            <a:r>
              <a:rPr lang="en-US" altLang="ko-KR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영업이익률</a:t>
            </a:r>
            <a:r>
              <a:rPr lang="en-US" altLang="ko-KR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</a:t>
            </a:r>
          </a:p>
          <a:p>
            <a:pPr marL="0" lvl="0" indent="0"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총자산순이익률</a:t>
            </a:r>
            <a:r>
              <a:rPr lang="en-US" altLang="ko-KR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(ROA),</a:t>
            </a:r>
          </a:p>
          <a:p>
            <a:pPr marL="0" lvl="0" indent="0"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자본금이익률</a:t>
            </a:r>
            <a:r>
              <a:rPr lang="en-US" altLang="ko-KR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(ROE)</a:t>
            </a:r>
            <a:endParaRPr lang="en-US" sz="320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0" name="AutoShape 5"/>
          <p:cNvSpPr/>
          <p:nvPr/>
        </p:nvSpPr>
        <p:spPr>
          <a:xfrm flipV="1">
            <a:off x="381000" y="10513780"/>
            <a:ext cx="17185873" cy="47625"/>
          </a:xfrm>
          <a:prstGeom prst="line">
            <a:avLst/>
          </a:prstGeom>
          <a:ln w="47625" cap="flat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1" name="Group 9"/>
          <p:cNvGrpSpPr/>
          <p:nvPr/>
        </p:nvGrpSpPr>
        <p:grpSpPr>
          <a:xfrm>
            <a:off x="2216509" y="6356011"/>
            <a:ext cx="4379750" cy="1298520"/>
            <a:chOff x="0" y="-47625"/>
            <a:chExt cx="2746403" cy="473520"/>
          </a:xfrm>
        </p:grpSpPr>
        <p:sp>
          <p:nvSpPr>
            <p:cNvPr id="52" name="Freeform 10"/>
            <p:cNvSpPr/>
            <p:nvPr/>
          </p:nvSpPr>
          <p:spPr>
            <a:xfrm>
              <a:off x="0" y="-33076"/>
              <a:ext cx="2746403" cy="425895"/>
            </a:xfrm>
            <a:custGeom>
              <a:avLst/>
              <a:gdLst/>
              <a:ahLst/>
              <a:cxnLst/>
              <a:rect l="l" t="t" r="r" b="b"/>
              <a:pathLst>
                <a:path w="2746403" h="425895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53" name="TextBox 11"/>
            <p:cNvSpPr txBox="1"/>
            <p:nvPr/>
          </p:nvSpPr>
          <p:spPr>
            <a:xfrm>
              <a:off x="0" y="-47625"/>
              <a:ext cx="2746403" cy="473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4800" dirty="0" smtClean="0">
                  <a:solidFill>
                    <a:srgbClr val="FFFFFF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안정성</a:t>
              </a:r>
              <a:endParaRPr lang="en-US" sz="4800" dirty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sp>
        <p:nvSpPr>
          <p:cNvPr id="54" name="TextBox 23"/>
          <p:cNvSpPr txBox="1"/>
          <p:nvPr/>
        </p:nvSpPr>
        <p:spPr>
          <a:xfrm>
            <a:off x="1105292" y="7814420"/>
            <a:ext cx="7629377" cy="1379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ko-KR" altLang="en-US" sz="3200" dirty="0" err="1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유동성비율</a:t>
            </a:r>
            <a:r>
              <a:rPr lang="en-US" altLang="ko-KR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3200" dirty="0" err="1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당좌비율</a:t>
            </a:r>
            <a:r>
              <a:rPr lang="en-US" altLang="ko-KR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</a:t>
            </a:r>
          </a:p>
          <a:p>
            <a:pPr marL="0" lvl="0" indent="0"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부채비율</a:t>
            </a:r>
            <a:r>
              <a:rPr lang="en-US" altLang="ko-KR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자기자본비율</a:t>
            </a:r>
            <a:endParaRPr lang="en-US" sz="320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55" name="Group 9"/>
          <p:cNvGrpSpPr/>
          <p:nvPr/>
        </p:nvGrpSpPr>
        <p:grpSpPr>
          <a:xfrm>
            <a:off x="11353800" y="6424003"/>
            <a:ext cx="4379750" cy="1298520"/>
            <a:chOff x="0" y="-47625"/>
            <a:chExt cx="2746403" cy="473520"/>
          </a:xfrm>
        </p:grpSpPr>
        <p:sp>
          <p:nvSpPr>
            <p:cNvPr id="56" name="Freeform 10"/>
            <p:cNvSpPr/>
            <p:nvPr/>
          </p:nvSpPr>
          <p:spPr>
            <a:xfrm>
              <a:off x="0" y="-33076"/>
              <a:ext cx="2746403" cy="425895"/>
            </a:xfrm>
            <a:custGeom>
              <a:avLst/>
              <a:gdLst/>
              <a:ahLst/>
              <a:cxnLst/>
              <a:rect l="l" t="t" r="r" b="b"/>
              <a:pathLst>
                <a:path w="2746403" h="425895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57" name="TextBox 11"/>
            <p:cNvSpPr txBox="1"/>
            <p:nvPr/>
          </p:nvSpPr>
          <p:spPr>
            <a:xfrm>
              <a:off x="0" y="-47625"/>
              <a:ext cx="2746403" cy="473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4800" dirty="0" smtClean="0">
                  <a:solidFill>
                    <a:srgbClr val="FFFFFF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활동성</a:t>
              </a:r>
              <a:endParaRPr lang="en-US" sz="4800" dirty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sp>
        <p:nvSpPr>
          <p:cNvPr id="58" name="TextBox 23"/>
          <p:cNvSpPr txBox="1"/>
          <p:nvPr/>
        </p:nvSpPr>
        <p:spPr>
          <a:xfrm>
            <a:off x="9904052" y="7865305"/>
            <a:ext cx="7629377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유형자산회전율</a:t>
            </a:r>
            <a:r>
              <a:rPr lang="en-US" altLang="ko-KR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자기자본회전율</a:t>
            </a:r>
            <a:r>
              <a:rPr lang="en-US" altLang="ko-KR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</a:t>
            </a:r>
          </a:p>
          <a:p>
            <a:pPr marL="0" lvl="0" indent="0"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재고자산회전율</a:t>
            </a:r>
            <a:r>
              <a:rPr lang="en-US" altLang="ko-KR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매출채권회전율</a:t>
            </a:r>
            <a:r>
              <a:rPr lang="en-US" altLang="ko-KR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</a:t>
            </a:r>
          </a:p>
          <a:p>
            <a:pPr marL="0" lvl="0" indent="0"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총자본회전율</a:t>
            </a:r>
            <a:endParaRPr lang="en-US" sz="320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54034" y="0"/>
            <a:ext cx="5833966" cy="10287000"/>
            <a:chOff x="0" y="0"/>
            <a:chExt cx="4609553" cy="8128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09553" cy="8128000"/>
            </a:xfrm>
            <a:custGeom>
              <a:avLst/>
              <a:gdLst/>
              <a:ahLst/>
              <a:cxnLst/>
              <a:rect l="l" t="t" r="r" b="b"/>
              <a:pathLst>
                <a:path w="4609553" h="8128000">
                  <a:moveTo>
                    <a:pt x="0" y="0"/>
                  </a:moveTo>
                  <a:lnTo>
                    <a:pt x="4609553" y="0"/>
                  </a:lnTo>
                  <a:lnTo>
                    <a:pt x="4609553" y="8128000"/>
                  </a:lnTo>
                  <a:lnTo>
                    <a:pt x="0" y="81280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09553" cy="8166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29"/>
          <p:cNvGrpSpPr/>
          <p:nvPr/>
        </p:nvGrpSpPr>
        <p:grpSpPr>
          <a:xfrm>
            <a:off x="-228600" y="-109042"/>
            <a:ext cx="18745200" cy="1543194"/>
            <a:chOff x="0" y="0"/>
            <a:chExt cx="4574327" cy="406438"/>
          </a:xfrm>
        </p:grpSpPr>
        <p:sp>
          <p:nvSpPr>
            <p:cNvPr id="43" name="Freeform 30"/>
            <p:cNvSpPr/>
            <p:nvPr/>
          </p:nvSpPr>
          <p:spPr>
            <a:xfrm>
              <a:off x="0" y="0"/>
              <a:ext cx="4574327" cy="406438"/>
            </a:xfrm>
            <a:custGeom>
              <a:avLst/>
              <a:gdLst/>
              <a:ahLst/>
              <a:cxnLst/>
              <a:rect l="l" t="t" r="r" b="b"/>
              <a:pathLst>
                <a:path w="4574327" h="406438">
                  <a:moveTo>
                    <a:pt x="0" y="0"/>
                  </a:moveTo>
                  <a:lnTo>
                    <a:pt x="4574327" y="0"/>
                  </a:lnTo>
                  <a:lnTo>
                    <a:pt x="4574327" y="406438"/>
                  </a:lnTo>
                  <a:lnTo>
                    <a:pt x="0" y="406438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4" name="TextBox 31"/>
            <p:cNvSpPr txBox="1"/>
            <p:nvPr/>
          </p:nvSpPr>
          <p:spPr>
            <a:xfrm>
              <a:off x="0" y="-38100"/>
              <a:ext cx="4574327" cy="444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TextBox 35"/>
          <p:cNvSpPr txBox="1"/>
          <p:nvPr/>
        </p:nvSpPr>
        <p:spPr>
          <a:xfrm>
            <a:off x="919853" y="296934"/>
            <a:ext cx="10769833" cy="808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ko-KR" altLang="en-US" sz="4999" spc="99" dirty="0" err="1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기업지표</a:t>
            </a:r>
            <a:r>
              <a:rPr lang="ko-KR" altLang="en-US" sz="4999" spc="99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4999" spc="99" dirty="0" err="1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산출방법</a:t>
            </a:r>
            <a:r>
              <a:rPr lang="ko-KR" altLang="en-US" sz="4999" spc="99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4999" spc="99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 </a:t>
            </a:r>
            <a:r>
              <a:rPr lang="ko-KR" altLang="en-US" sz="4999" spc="99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표준화</a:t>
            </a:r>
            <a:endParaRPr lang="en-US" sz="4999" spc="99" dirty="0">
              <a:solidFill>
                <a:srgbClr val="FFFFF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2133600" y="1511593"/>
            <a:ext cx="8175285" cy="8967148"/>
          </a:xfrm>
          <a:custGeom>
            <a:avLst/>
            <a:gdLst/>
            <a:ahLst/>
            <a:cxnLst/>
            <a:rect l="l" t="t" r="r" b="b"/>
            <a:pathLst>
              <a:path w="6233697" h="7127773">
                <a:moveTo>
                  <a:pt x="0" y="0"/>
                </a:moveTo>
                <a:lnTo>
                  <a:pt x="6233697" y="0"/>
                </a:lnTo>
                <a:lnTo>
                  <a:pt x="6233697" y="7127773"/>
                </a:lnTo>
                <a:lnTo>
                  <a:pt x="0" y="7127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69703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" name="Group 29"/>
          <p:cNvGrpSpPr/>
          <p:nvPr/>
        </p:nvGrpSpPr>
        <p:grpSpPr>
          <a:xfrm>
            <a:off x="-428740" y="0"/>
            <a:ext cx="18745200" cy="1543194"/>
            <a:chOff x="0" y="0"/>
            <a:chExt cx="4574327" cy="406438"/>
          </a:xfrm>
        </p:grpSpPr>
        <p:sp>
          <p:nvSpPr>
            <p:cNvPr id="5" name="Freeform 30"/>
            <p:cNvSpPr/>
            <p:nvPr/>
          </p:nvSpPr>
          <p:spPr>
            <a:xfrm>
              <a:off x="0" y="0"/>
              <a:ext cx="4574327" cy="406438"/>
            </a:xfrm>
            <a:custGeom>
              <a:avLst/>
              <a:gdLst/>
              <a:ahLst/>
              <a:cxnLst/>
              <a:rect l="l" t="t" r="r" b="b"/>
              <a:pathLst>
                <a:path w="4574327" h="406438">
                  <a:moveTo>
                    <a:pt x="0" y="0"/>
                  </a:moveTo>
                  <a:lnTo>
                    <a:pt x="4574327" y="0"/>
                  </a:lnTo>
                  <a:lnTo>
                    <a:pt x="4574327" y="406438"/>
                  </a:lnTo>
                  <a:lnTo>
                    <a:pt x="0" y="406438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" name="TextBox 31"/>
            <p:cNvSpPr txBox="1"/>
            <p:nvPr/>
          </p:nvSpPr>
          <p:spPr>
            <a:xfrm>
              <a:off x="0" y="-38100"/>
              <a:ext cx="4574327" cy="444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35"/>
          <p:cNvSpPr txBox="1"/>
          <p:nvPr/>
        </p:nvSpPr>
        <p:spPr>
          <a:xfrm>
            <a:off x="919853" y="296934"/>
            <a:ext cx="10769833" cy="808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ko-KR" altLang="en-US" sz="4999" spc="99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시스템 아키텍처</a:t>
            </a:r>
            <a:endParaRPr lang="en-US" sz="4999" spc="99" dirty="0">
              <a:solidFill>
                <a:srgbClr val="FFFFF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53" y="1661185"/>
            <a:ext cx="14859000" cy="881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38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30"/>
          <p:cNvGrpSpPr/>
          <p:nvPr/>
        </p:nvGrpSpPr>
        <p:grpSpPr>
          <a:xfrm rot="5400000">
            <a:off x="901593" y="2088680"/>
            <a:ext cx="1479329" cy="1479329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5400000">
            <a:off x="1916531" y="2967926"/>
            <a:ext cx="771724" cy="771724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6287059" y="8247665"/>
            <a:ext cx="2954728" cy="2954728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TextBox 35"/>
          <p:cNvSpPr txBox="1"/>
          <p:nvPr/>
        </p:nvSpPr>
        <p:spPr>
          <a:xfrm>
            <a:off x="919853" y="296934"/>
            <a:ext cx="10769833" cy="808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 spc="99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Hadoop = </a:t>
            </a:r>
            <a:r>
              <a:rPr lang="ko-KR" altLang="en-US" sz="4999" spc="99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대용량 처리 분산</a:t>
            </a:r>
            <a:endParaRPr lang="en-US" sz="4999" spc="99" dirty="0">
              <a:solidFill>
                <a:srgbClr val="FFFFF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40" name="Group 29"/>
          <p:cNvGrpSpPr/>
          <p:nvPr/>
        </p:nvGrpSpPr>
        <p:grpSpPr>
          <a:xfrm>
            <a:off x="-228600" y="-109042"/>
            <a:ext cx="18745200" cy="1543194"/>
            <a:chOff x="0" y="0"/>
            <a:chExt cx="4574327" cy="406438"/>
          </a:xfrm>
        </p:grpSpPr>
        <p:sp>
          <p:nvSpPr>
            <p:cNvPr id="41" name="Freeform 30"/>
            <p:cNvSpPr/>
            <p:nvPr/>
          </p:nvSpPr>
          <p:spPr>
            <a:xfrm>
              <a:off x="0" y="0"/>
              <a:ext cx="4574327" cy="406438"/>
            </a:xfrm>
            <a:custGeom>
              <a:avLst/>
              <a:gdLst/>
              <a:ahLst/>
              <a:cxnLst/>
              <a:rect l="l" t="t" r="r" b="b"/>
              <a:pathLst>
                <a:path w="4574327" h="406438">
                  <a:moveTo>
                    <a:pt x="0" y="0"/>
                  </a:moveTo>
                  <a:lnTo>
                    <a:pt x="4574327" y="0"/>
                  </a:lnTo>
                  <a:lnTo>
                    <a:pt x="4574327" y="406438"/>
                  </a:lnTo>
                  <a:lnTo>
                    <a:pt x="0" y="406438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2" name="TextBox 31"/>
            <p:cNvSpPr txBox="1"/>
            <p:nvPr/>
          </p:nvSpPr>
          <p:spPr>
            <a:xfrm>
              <a:off x="0" y="-38100"/>
              <a:ext cx="4574327" cy="444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6" name="TextBox 35"/>
          <p:cNvSpPr txBox="1"/>
          <p:nvPr/>
        </p:nvSpPr>
        <p:spPr>
          <a:xfrm>
            <a:off x="1072253" y="449334"/>
            <a:ext cx="13024747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 spc="99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Hadoop = </a:t>
            </a:r>
            <a:r>
              <a:rPr lang="ko-KR" altLang="en-US" sz="4999" spc="99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대용량 처리 분산 시스템</a:t>
            </a:r>
            <a:endParaRPr lang="en-US" sz="4999" spc="99" dirty="0">
              <a:solidFill>
                <a:srgbClr val="FFFFF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110353" y="2828344"/>
            <a:ext cx="16776807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9142" lvl="1" algn="ctr">
              <a:lnSpc>
                <a:spcPct val="150000"/>
              </a:lnSpc>
            </a:pPr>
            <a:r>
              <a:rPr lang="en-US" altLang="ko-KR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</a:t>
            </a:r>
            <a:r>
              <a:rPr lang="ko-KR" altLang="en-US" sz="3200" dirty="0" smtClean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분할 </a:t>
            </a:r>
            <a:r>
              <a:rPr lang="ko-KR" altLang="en-US" sz="3200" dirty="0" err="1" smtClean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정복원리</a:t>
            </a:r>
            <a:r>
              <a:rPr lang="ko-KR" altLang="en-US" sz="3200" dirty="0" err="1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를</a:t>
            </a:r>
            <a:r>
              <a:rPr lang="ko-KR" altLang="en-US" sz="32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활용</a:t>
            </a:r>
            <a:r>
              <a:rPr lang="en-US" altLang="ko-KR" sz="32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Map </a:t>
            </a:r>
            <a:r>
              <a:rPr lang="en-US" altLang="ko-KR" sz="3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reduce </a:t>
            </a:r>
            <a:r>
              <a:rPr lang="ko-KR" altLang="en-US" sz="3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프로그래밍 </a:t>
            </a:r>
            <a:r>
              <a:rPr lang="en-US" altLang="ko-KR" sz="3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&gt;&gt; </a:t>
            </a:r>
            <a:r>
              <a:rPr lang="ko-KR" altLang="en-US" sz="32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데이터셋을</a:t>
            </a:r>
            <a:r>
              <a:rPr lang="ko-KR" altLang="en-US" sz="3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처리 분석</a:t>
            </a:r>
            <a:endParaRPr lang="en-US" altLang="ko-KR" sz="320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200" dirty="0" smtClean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</a:t>
            </a:r>
            <a:r>
              <a:rPr lang="en-US" altLang="ko-KR" sz="32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 </a:t>
            </a:r>
            <a:r>
              <a:rPr lang="ko-KR" altLang="en-US" sz="3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대용량의 특허 데이터를 </a:t>
            </a:r>
            <a:r>
              <a:rPr lang="en-US" altLang="ko-KR" sz="3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128MB </a:t>
            </a:r>
            <a:r>
              <a:rPr lang="ko-KR" altLang="en-US" sz="3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블록으로 나누고 </a:t>
            </a: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</a:t>
            </a:r>
            <a:r>
              <a:rPr lang="ko-KR" altLang="en-US" sz="3200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개의 데이터 노드에 분산</a:t>
            </a:r>
          </a:p>
          <a:p>
            <a:pPr marL="329142" lvl="1" algn="ctr">
              <a:lnSpc>
                <a:spcPct val="150000"/>
              </a:lnSpc>
            </a:pPr>
            <a:endParaRPr lang="en-US" altLang="ko-KR" sz="320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</a:t>
            </a:r>
            <a:r>
              <a:rPr lang="en-US" altLang="ko-KR" sz="3200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Map </a:t>
            </a:r>
            <a:r>
              <a:rPr lang="ko-KR" altLang="en-US" sz="32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단계에서 </a:t>
            </a:r>
            <a:r>
              <a:rPr lang="ko-KR" altLang="en-US" sz="3200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데이터와 기업명을 매칭</a:t>
            </a: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Reduce </a:t>
            </a:r>
            <a:r>
              <a:rPr lang="ko-KR" altLang="en-US" sz="32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단계에서 </a:t>
            </a:r>
            <a:r>
              <a:rPr lang="en-US" altLang="ko-KR" sz="3200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Map</a:t>
            </a:r>
            <a:r>
              <a:rPr lang="ko-KR" altLang="en-US" sz="3200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 결과를 요약</a:t>
            </a:r>
            <a:r>
              <a:rPr lang="en-US" altLang="ko-KR" sz="3200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3200" dirty="0" smtClean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도출</a:t>
            </a:r>
            <a:endParaRPr lang="en-US" altLang="ko-KR" sz="3200" dirty="0">
              <a:solidFill>
                <a:srgbClr val="FF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200" dirty="0" smtClean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4. </a:t>
            </a:r>
            <a:r>
              <a:rPr lang="ko-KR" altLang="en-US" sz="32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기업데이터를 </a:t>
            </a:r>
            <a:r>
              <a:rPr lang="ko-KR" altLang="en-US" sz="3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분산 캐시에 저장해 </a:t>
            </a:r>
            <a:r>
              <a:rPr lang="ko-KR" altLang="en-US" sz="3200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서버 메모리를 효율적으로 관리</a:t>
            </a:r>
          </a:p>
        </p:txBody>
      </p:sp>
    </p:spTree>
    <p:extLst>
      <p:ext uri="{BB962C8B-B14F-4D97-AF65-F5344CB8AC3E}">
        <p14:creationId xmlns:p14="http://schemas.microsoft.com/office/powerpoint/2010/main" val="3587579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29"/>
          <p:cNvGrpSpPr/>
          <p:nvPr/>
        </p:nvGrpSpPr>
        <p:grpSpPr>
          <a:xfrm>
            <a:off x="-228600" y="-109042"/>
            <a:ext cx="18745200" cy="1543194"/>
            <a:chOff x="0" y="0"/>
            <a:chExt cx="4574327" cy="406438"/>
          </a:xfrm>
        </p:grpSpPr>
        <p:sp>
          <p:nvSpPr>
            <p:cNvPr id="43" name="Freeform 30"/>
            <p:cNvSpPr/>
            <p:nvPr/>
          </p:nvSpPr>
          <p:spPr>
            <a:xfrm>
              <a:off x="0" y="0"/>
              <a:ext cx="4574327" cy="406438"/>
            </a:xfrm>
            <a:custGeom>
              <a:avLst/>
              <a:gdLst/>
              <a:ahLst/>
              <a:cxnLst/>
              <a:rect l="l" t="t" r="r" b="b"/>
              <a:pathLst>
                <a:path w="4574327" h="406438">
                  <a:moveTo>
                    <a:pt x="0" y="0"/>
                  </a:moveTo>
                  <a:lnTo>
                    <a:pt x="4574327" y="0"/>
                  </a:lnTo>
                  <a:lnTo>
                    <a:pt x="4574327" y="406438"/>
                  </a:lnTo>
                  <a:lnTo>
                    <a:pt x="0" y="406438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4" name="TextBox 31"/>
            <p:cNvSpPr txBox="1"/>
            <p:nvPr/>
          </p:nvSpPr>
          <p:spPr>
            <a:xfrm>
              <a:off x="0" y="-38100"/>
              <a:ext cx="4574327" cy="444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TextBox 35"/>
          <p:cNvSpPr txBox="1"/>
          <p:nvPr/>
        </p:nvSpPr>
        <p:spPr>
          <a:xfrm>
            <a:off x="919853" y="296934"/>
            <a:ext cx="10769833" cy="808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ko-KR" altLang="en-US" sz="4999" spc="99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데이터분산의 유효성</a:t>
            </a:r>
            <a:endParaRPr lang="en-US" sz="4999" spc="99" dirty="0">
              <a:solidFill>
                <a:srgbClr val="FFFFF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0" name="Freeform 2"/>
          <p:cNvSpPr/>
          <p:nvPr/>
        </p:nvSpPr>
        <p:spPr>
          <a:xfrm>
            <a:off x="3048000" y="1456645"/>
            <a:ext cx="10786966" cy="6185586"/>
          </a:xfrm>
          <a:custGeom>
            <a:avLst/>
            <a:gdLst/>
            <a:ahLst/>
            <a:cxnLst/>
            <a:rect l="l" t="t" r="r" b="b"/>
            <a:pathLst>
              <a:path w="12944442" h="6472221">
                <a:moveTo>
                  <a:pt x="0" y="0"/>
                </a:moveTo>
                <a:lnTo>
                  <a:pt x="12944442" y="0"/>
                </a:lnTo>
                <a:lnTo>
                  <a:pt x="12944442" y="6472221"/>
                </a:lnTo>
                <a:lnTo>
                  <a:pt x="0" y="64722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9"/>
          <p:cNvSpPr txBox="1"/>
          <p:nvPr/>
        </p:nvSpPr>
        <p:spPr>
          <a:xfrm>
            <a:off x="664136" y="7505700"/>
            <a:ext cx="15554694" cy="2382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9142" lvl="1" algn="ctr">
              <a:lnSpc>
                <a:spcPct val="150000"/>
              </a:lnSpc>
            </a:pPr>
            <a:r>
              <a:rPr lang="en-US" sz="36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</a:t>
            </a:r>
            <a:r>
              <a:rPr lang="en-US" sz="3600" dirty="0" smtClean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16</a:t>
            </a:r>
            <a:r>
              <a:rPr lang="ko-KR" altLang="en-US" sz="3600" dirty="0" smtClean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만 개</a:t>
            </a:r>
            <a:r>
              <a:rPr lang="ko-KR" altLang="en-US" sz="36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 데이터 </a:t>
            </a:r>
            <a:r>
              <a:rPr lang="ko-KR" altLang="en-US" sz="3600" dirty="0" err="1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서칭</a:t>
            </a:r>
            <a:r>
              <a:rPr lang="ko-KR" altLang="en-US" sz="36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시간 비교</a:t>
            </a:r>
            <a:endParaRPr lang="en-US" altLang="ko-KR" sz="3600" dirty="0" smtClean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329142" lvl="1" algn="ctr">
              <a:lnSpc>
                <a:spcPct val="150000"/>
              </a:lnSpc>
            </a:pPr>
            <a:r>
              <a:rPr lang="en-US" sz="36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2. EC2</a:t>
            </a:r>
            <a:r>
              <a:rPr lang="ko-KR" altLang="en-US" sz="36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와 </a:t>
            </a:r>
            <a:r>
              <a:rPr lang="en-US" altLang="ko-KR" sz="36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Window </a:t>
            </a:r>
            <a:r>
              <a:rPr lang="ko-KR" altLang="en-US" sz="36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환경은 </a:t>
            </a:r>
            <a:r>
              <a:rPr lang="en-US" altLang="ko-KR" sz="36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HW </a:t>
            </a:r>
            <a:r>
              <a:rPr lang="ko-KR" altLang="en-US" sz="36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메모리가 </a:t>
            </a:r>
            <a:r>
              <a:rPr lang="en-US" altLang="ko-KR" sz="3600" dirty="0" smtClean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3.5</a:t>
            </a:r>
            <a:r>
              <a:rPr lang="ko-KR" altLang="en-US" sz="3600" dirty="0" smtClean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배</a:t>
            </a:r>
            <a:r>
              <a:rPr lang="ko-KR" altLang="en-US" sz="36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차이</a:t>
            </a:r>
            <a:endParaRPr lang="en-US" altLang="ko-KR" sz="3600" dirty="0" smtClean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329142" lvl="1" algn="ctr">
              <a:lnSpc>
                <a:spcPct val="150000"/>
              </a:lnSpc>
            </a:pPr>
            <a:r>
              <a:rPr lang="en-US" sz="36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Hadoop</a:t>
            </a:r>
            <a:r>
              <a:rPr lang="ko-KR" altLang="en-US" sz="36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을 사용한 </a:t>
            </a:r>
            <a:r>
              <a:rPr lang="en-US" altLang="ko-KR" sz="36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EC2</a:t>
            </a:r>
            <a:r>
              <a:rPr lang="ko-KR" altLang="en-US" sz="36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 </a:t>
            </a:r>
            <a:r>
              <a:rPr lang="en-US" altLang="ko-KR" sz="3600" dirty="0" smtClean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1.5</a:t>
            </a:r>
            <a:r>
              <a:rPr lang="ko-KR" altLang="en-US" sz="3600" dirty="0" smtClean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배</a:t>
            </a:r>
            <a:r>
              <a:rPr lang="ko-KR" altLang="en-US" sz="36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이상 </a:t>
            </a:r>
            <a:r>
              <a:rPr lang="ko-KR" altLang="en-US" sz="3600" dirty="0" err="1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서치가</a:t>
            </a:r>
            <a:r>
              <a:rPr lang="ko-KR" altLang="en-US" sz="36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빠른 결과</a:t>
            </a:r>
            <a:endParaRPr lang="en-US" sz="360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538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61532" y="2579196"/>
            <a:ext cx="12756192" cy="1940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 </a:t>
            </a:r>
            <a:r>
              <a:rPr lang="ko-KR" altLang="en-US" sz="12000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시연</a:t>
            </a:r>
            <a:endParaRPr lang="en-US" sz="12000" dirty="0">
              <a:solidFill>
                <a:srgbClr val="FFFFF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6272628" y="5027511"/>
            <a:ext cx="5638800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5664971" y="-782737"/>
            <a:ext cx="3744615" cy="37446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55020" y="7356528"/>
            <a:ext cx="2350854" cy="235085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680795" y="-114300"/>
            <a:ext cx="12756192" cy="17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6000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 </a:t>
            </a:r>
            <a:r>
              <a:rPr lang="en-US" sz="6000" dirty="0" err="1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QnA</a:t>
            </a:r>
            <a:endParaRPr lang="en-US" sz="6000" dirty="0">
              <a:solidFill>
                <a:srgbClr val="FFFFF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891205" y="1947126"/>
            <a:ext cx="3733800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5664971" y="-782737"/>
            <a:ext cx="3744615" cy="37446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55020" y="7356528"/>
            <a:ext cx="2350854" cy="235085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3"/>
          <p:cNvSpPr txBox="1"/>
          <p:nvPr/>
        </p:nvSpPr>
        <p:spPr>
          <a:xfrm>
            <a:off x="5181600" y="952500"/>
            <a:ext cx="12756192" cy="886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600" dirty="0" err="1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취준생에게</a:t>
            </a:r>
            <a:r>
              <a:rPr lang="ko-KR" altLang="en-US" sz="3600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3600" dirty="0" err="1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강소기업의</a:t>
            </a:r>
            <a:r>
              <a:rPr lang="ko-KR" altLang="en-US" sz="3600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정보를 제공해</a:t>
            </a:r>
            <a:endParaRPr lang="en-US" altLang="ko-KR" sz="3600" dirty="0" smtClean="0">
              <a:solidFill>
                <a:srgbClr val="FFFFF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3600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취업활동에 도움을 주는 </a:t>
            </a:r>
            <a:r>
              <a:rPr lang="en-US" altLang="ko-KR" sz="3600" dirty="0" smtClean="0">
                <a:solidFill>
                  <a:srgbClr val="FFFF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JOBIS</a:t>
            </a:r>
          </a:p>
          <a:p>
            <a:pPr algn="ctr">
              <a:lnSpc>
                <a:spcPct val="20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</a:t>
            </a:r>
            <a:r>
              <a:rPr lang="en-US" altLang="ko-KR" sz="3600" dirty="0" smtClean="0">
                <a:solidFill>
                  <a:srgbClr val="FFFF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27,000</a:t>
            </a:r>
            <a:r>
              <a:rPr lang="en-US" altLang="ko-KR" sz="3600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3600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개의 </a:t>
            </a:r>
            <a:r>
              <a:rPr lang="ko-KR" altLang="en-US" sz="3600" dirty="0" err="1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강소</a:t>
            </a:r>
            <a:r>
              <a:rPr lang="ko-KR" altLang="en-US" sz="3600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3600" dirty="0" smtClean="0">
                <a:solidFill>
                  <a:srgbClr val="FFFF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기업 리스트 제공</a:t>
            </a:r>
            <a:endParaRPr lang="en-US" altLang="ko-KR" sz="3600" dirty="0" smtClean="0">
              <a:solidFill>
                <a:srgbClr val="FFFF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3600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2. </a:t>
            </a:r>
            <a:r>
              <a:rPr lang="ko-KR" altLang="en-US" sz="3600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사용자 방향성에 따른 </a:t>
            </a:r>
            <a:r>
              <a:rPr lang="ko-KR" altLang="en-US" sz="3600" dirty="0" smtClean="0">
                <a:solidFill>
                  <a:srgbClr val="FFFF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관련 기업 추천 </a:t>
            </a:r>
            <a:r>
              <a:rPr lang="en-US" altLang="ko-KR" sz="3600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!</a:t>
            </a:r>
          </a:p>
          <a:p>
            <a:pPr algn="ctr">
              <a:lnSpc>
                <a:spcPct val="200000"/>
              </a:lnSpc>
            </a:pPr>
            <a:r>
              <a:rPr lang="en-US" altLang="ko-KR" sz="3600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</a:t>
            </a:r>
            <a:r>
              <a:rPr lang="ko-KR" altLang="en-US" sz="3600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조회한 기업의 </a:t>
            </a:r>
            <a:r>
              <a:rPr lang="ko-KR" altLang="en-US" sz="3600" dirty="0" smtClean="0">
                <a:solidFill>
                  <a:srgbClr val="FFFF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상세 데이터 제공</a:t>
            </a:r>
            <a:endParaRPr lang="en-US" altLang="ko-KR" sz="3600" dirty="0" smtClean="0">
              <a:solidFill>
                <a:srgbClr val="FFFF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3600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3600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기업의 </a:t>
            </a:r>
            <a:r>
              <a:rPr lang="en-US" altLang="ko-KR" sz="3600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</a:t>
            </a:r>
            <a:r>
              <a:rPr lang="ko-KR" altLang="en-US" sz="3600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가지 </a:t>
            </a:r>
            <a:r>
              <a:rPr lang="ko-KR" altLang="en-US" sz="3600" dirty="0" smtClean="0">
                <a:solidFill>
                  <a:srgbClr val="FFFF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경제지표를 시각화</a:t>
            </a:r>
            <a:r>
              <a:rPr lang="ko-KR" altLang="en-US" sz="3600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하여 제공</a:t>
            </a:r>
            <a:r>
              <a:rPr lang="en-US" altLang="ko-KR" sz="3600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</a:p>
          <a:p>
            <a:pPr algn="ctr">
              <a:lnSpc>
                <a:spcPct val="200000"/>
              </a:lnSpc>
            </a:pPr>
            <a:r>
              <a:rPr lang="en-US" altLang="ko-KR" sz="3600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4. </a:t>
            </a:r>
            <a:r>
              <a:rPr lang="ko-KR" altLang="en-US" sz="3600" dirty="0" smtClean="0">
                <a:solidFill>
                  <a:srgbClr val="FFFF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기업 스크랩</a:t>
            </a:r>
            <a:endParaRPr lang="en-US" altLang="ko-KR" sz="3600" dirty="0" smtClean="0">
              <a:solidFill>
                <a:srgbClr val="FFFF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>
              <a:lnSpc>
                <a:spcPct val="200000"/>
              </a:lnSpc>
            </a:pPr>
            <a:endParaRPr lang="en-US" sz="3600" dirty="0">
              <a:solidFill>
                <a:srgbClr val="FFFFF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40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1905969" y="-4520"/>
            <a:ext cx="5429066" cy="10287000"/>
            <a:chOff x="0" y="0"/>
            <a:chExt cx="7238755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34390" r="40145"/>
            <a:stretch>
              <a:fillRect/>
            </a:stretch>
          </p:blipFill>
          <p:spPr>
            <a:xfrm>
              <a:off x="0" y="0"/>
              <a:ext cx="7238755" cy="137160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7259300" y="0"/>
            <a:ext cx="1694792" cy="10287000"/>
            <a:chOff x="0" y="0"/>
            <a:chExt cx="446365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7109187"/>
            <a:ext cx="1028700" cy="3177813"/>
            <a:chOff x="0" y="0"/>
            <a:chExt cx="812800" cy="25108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46178" y="190500"/>
            <a:ext cx="7494647" cy="1097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87"/>
              </a:lnSpc>
            </a:pPr>
            <a:r>
              <a:rPr lang="ko-KR" altLang="en-US" sz="6776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  <a:endParaRPr lang="en-US" sz="6776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746178" y="1687874"/>
            <a:ext cx="969409" cy="96940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Garet Bold"/>
                </a:rPr>
                <a:t>01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46178" y="2868820"/>
            <a:ext cx="969409" cy="96940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dirty="0">
                  <a:solidFill>
                    <a:srgbClr val="FFFFFF"/>
                  </a:solidFill>
                  <a:latin typeface="Garet Bold"/>
                </a:rPr>
                <a:t>02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46178" y="5038396"/>
            <a:ext cx="969409" cy="96940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dirty="0">
                  <a:solidFill>
                    <a:srgbClr val="FFFFFF"/>
                  </a:solidFill>
                  <a:latin typeface="Garet Bold"/>
                </a:rPr>
                <a:t>03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746178" y="7844768"/>
            <a:ext cx="969409" cy="969409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dirty="0">
                  <a:solidFill>
                    <a:srgbClr val="FFFFFF"/>
                  </a:solidFill>
                  <a:latin typeface="Garet Bold"/>
                </a:rPr>
                <a:t>04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561211" y="1028700"/>
            <a:ext cx="1652841" cy="1652841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38884" y="0"/>
                  </a:moveTo>
                  <a:lnTo>
                    <a:pt x="573916" y="0"/>
                  </a:lnTo>
                  <a:cubicBezTo>
                    <a:pt x="705848" y="0"/>
                    <a:pt x="812800" y="106952"/>
                    <a:pt x="812800" y="238884"/>
                  </a:cubicBezTo>
                  <a:lnTo>
                    <a:pt x="812800" y="573916"/>
                  </a:lnTo>
                  <a:cubicBezTo>
                    <a:pt x="812800" y="705848"/>
                    <a:pt x="705848" y="812800"/>
                    <a:pt x="573916" y="812800"/>
                  </a:cubicBezTo>
                  <a:lnTo>
                    <a:pt x="238884" y="812800"/>
                  </a:lnTo>
                  <a:cubicBezTo>
                    <a:pt x="106952" y="812800"/>
                    <a:pt x="0" y="705848"/>
                    <a:pt x="0" y="573916"/>
                  </a:cubicBezTo>
                  <a:lnTo>
                    <a:pt x="0" y="238884"/>
                  </a:lnTo>
                  <a:cubicBezTo>
                    <a:pt x="0" y="106952"/>
                    <a:pt x="106952" y="0"/>
                    <a:pt x="238884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360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9364104" y="816351"/>
            <a:ext cx="771724" cy="771724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069535" y="8414693"/>
            <a:ext cx="3744615" cy="3744615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3117520" y="1708941"/>
            <a:ext cx="735182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64"/>
              </a:lnSpc>
            </a:pPr>
            <a:r>
              <a:rPr lang="en-US" altLang="ko-KR" sz="3600" dirty="0" err="1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기획의도</a:t>
            </a:r>
            <a:endParaRPr lang="en-US" altLang="ko-KR" sz="360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3114937" y="2879745"/>
            <a:ext cx="7351823" cy="2062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64"/>
              </a:lnSpc>
            </a:pPr>
            <a:r>
              <a:rPr lang="en-US" altLang="ko-KR" sz="3600" dirty="0" err="1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서비스</a:t>
            </a:r>
            <a:r>
              <a:rPr lang="en-US" altLang="ko-KR" sz="36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3600" dirty="0" err="1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소개</a:t>
            </a:r>
            <a:endParaRPr lang="en-US" altLang="ko-KR" sz="3600" dirty="0" smtClean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8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디자인</a:t>
            </a:r>
            <a:endParaRPr lang="en-US" altLang="ko-KR" sz="2800" dirty="0" smtClean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8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 기능</a:t>
            </a:r>
            <a:endParaRPr lang="en-US" altLang="ko-KR" sz="2800" dirty="0" smtClean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3114936" y="5269216"/>
            <a:ext cx="7351823" cy="283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ko-KR" altLang="en-US" sz="36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데이터처리</a:t>
            </a:r>
            <a:endParaRPr lang="en-US" altLang="ko-KR" sz="3600" dirty="0" smtClean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800" dirty="0" err="1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</a:t>
            </a:r>
            <a:r>
              <a:rPr lang="en-US" altLang="ko-KR" sz="28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800" dirty="0" err="1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산출과정</a:t>
            </a:r>
            <a:endParaRPr lang="en-US" altLang="ko-KR" sz="280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800" dirty="0" err="1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기업지표</a:t>
            </a:r>
            <a:r>
              <a:rPr lang="en-US" altLang="ko-KR" sz="28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800" dirty="0" err="1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제작</a:t>
            </a:r>
            <a:endParaRPr lang="en-US" altLang="ko-KR" sz="280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800" dirty="0" err="1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</a:t>
            </a:r>
            <a:r>
              <a:rPr lang="en-US" altLang="ko-KR" sz="28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800" dirty="0" err="1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분산의</a:t>
            </a:r>
            <a:r>
              <a:rPr lang="en-US" altLang="ko-KR" sz="28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800" dirty="0" err="1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유효성</a:t>
            </a:r>
            <a:endParaRPr lang="en-US" altLang="ko-KR" sz="2800" dirty="0" smtClean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>
              <a:lnSpc>
                <a:spcPts val="3499"/>
              </a:lnSpc>
            </a:pPr>
            <a:endParaRPr lang="en-US" sz="360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3114937" y="8080464"/>
            <a:ext cx="7351823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ko-KR" altLang="en-US" sz="36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서비스 시연</a:t>
            </a:r>
            <a:endParaRPr lang="en-US" sz="360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65" name="Group 26"/>
          <p:cNvGrpSpPr/>
          <p:nvPr/>
        </p:nvGrpSpPr>
        <p:grpSpPr>
          <a:xfrm>
            <a:off x="1781402" y="9065647"/>
            <a:ext cx="969409" cy="969409"/>
            <a:chOff x="0" y="0"/>
            <a:chExt cx="812800" cy="812800"/>
          </a:xfrm>
        </p:grpSpPr>
        <p:sp>
          <p:nvSpPr>
            <p:cNvPr id="66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67" name="TextBox 28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dirty="0" smtClean="0">
                  <a:solidFill>
                    <a:srgbClr val="FFFFFF"/>
                  </a:solidFill>
                  <a:latin typeface="Garet Bold"/>
                </a:rPr>
                <a:t>05</a:t>
              </a:r>
              <a:endParaRPr lang="en-US" sz="3399" dirty="0">
                <a:solidFill>
                  <a:srgbClr val="FFFFFF"/>
                </a:solidFill>
                <a:latin typeface="Garet Bold"/>
              </a:endParaRPr>
            </a:p>
          </p:txBody>
        </p:sp>
      </p:grpSp>
      <p:sp>
        <p:nvSpPr>
          <p:cNvPr id="68" name="TextBox 47"/>
          <p:cNvSpPr txBox="1"/>
          <p:nvPr/>
        </p:nvSpPr>
        <p:spPr>
          <a:xfrm>
            <a:off x="3150161" y="9301343"/>
            <a:ext cx="7351823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3600" dirty="0" err="1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QnA</a:t>
            </a:r>
            <a:endParaRPr lang="en-US" sz="360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42469" y="0"/>
            <a:ext cx="5416831" cy="12022429"/>
            <a:chOff x="0" y="0"/>
            <a:chExt cx="2858770" cy="63449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8770" cy="6344920"/>
            </a:xfrm>
            <a:custGeom>
              <a:avLst/>
              <a:gdLst/>
              <a:ahLst/>
              <a:cxnLst/>
              <a:rect l="l" t="t" r="r" b="b"/>
              <a:pathLst>
                <a:path w="2858770" h="634492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2"/>
              <a:stretch>
                <a:fillRect l="-103496" r="-1296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7259300" y="7109187"/>
            <a:ext cx="1028700" cy="3177813"/>
            <a:chOff x="0" y="0"/>
            <a:chExt cx="812800" cy="25108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109187"/>
            <a:ext cx="11842469" cy="3177813"/>
            <a:chOff x="0" y="0"/>
            <a:chExt cx="9357013" cy="2510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57013" cy="2510865"/>
            </a:xfrm>
            <a:custGeom>
              <a:avLst/>
              <a:gdLst/>
              <a:ahLst/>
              <a:cxnLst/>
              <a:rect l="l" t="t" r="r" b="b"/>
              <a:pathLst>
                <a:path w="9357013" h="2510865">
                  <a:moveTo>
                    <a:pt x="0" y="0"/>
                  </a:moveTo>
                  <a:lnTo>
                    <a:pt x="9357013" y="0"/>
                  </a:lnTo>
                  <a:lnTo>
                    <a:pt x="9357013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357013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609914" y="0"/>
            <a:ext cx="1694792" cy="10287000"/>
            <a:chOff x="0" y="0"/>
            <a:chExt cx="446365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853887" y="786854"/>
            <a:ext cx="1977164" cy="197716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676400" y="3622053"/>
            <a:ext cx="10415177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960"/>
              </a:lnSpc>
            </a:pPr>
            <a:r>
              <a:rPr lang="en-US" sz="104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THANK YOU</a:t>
            </a:r>
            <a:endParaRPr lang="en-US" sz="1040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30" name="Group 30"/>
          <p:cNvGrpSpPr/>
          <p:nvPr/>
        </p:nvGrpSpPr>
        <p:grpSpPr>
          <a:xfrm>
            <a:off x="8484493" y="9014056"/>
            <a:ext cx="2545888" cy="2545888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770594" cy="10287000"/>
            <a:chOff x="0" y="0"/>
            <a:chExt cx="178320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3202" cy="2709333"/>
            </a:xfrm>
            <a:custGeom>
              <a:avLst/>
              <a:gdLst/>
              <a:ahLst/>
              <a:cxnLst/>
              <a:rect l="l" t="t" r="r" b="b"/>
              <a:pathLst>
                <a:path w="1783202" h="2709333">
                  <a:moveTo>
                    <a:pt x="0" y="0"/>
                  </a:moveTo>
                  <a:lnTo>
                    <a:pt x="1783202" y="0"/>
                  </a:lnTo>
                  <a:lnTo>
                    <a:pt x="178320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8320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409390" y="4152900"/>
            <a:ext cx="3655374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332709" y="4530709"/>
            <a:ext cx="4568944" cy="808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 spc="99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 </a:t>
            </a:r>
            <a:r>
              <a:rPr lang="ko-KR" altLang="en-US" sz="4999" spc="99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기획의도</a:t>
            </a:r>
            <a:endParaRPr lang="en-US" sz="4999" spc="99" dirty="0">
              <a:solidFill>
                <a:srgbClr val="FFFFF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7210511" y="1312961"/>
            <a:ext cx="1329462" cy="1306185"/>
            <a:chOff x="0" y="-57276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-5727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4400" dirty="0">
                  <a:solidFill>
                    <a:srgbClr val="FFFFFF"/>
                  </a:solidFill>
                  <a:latin typeface="Garet Bold"/>
                </a:rPr>
                <a:t>01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977440" y="1588876"/>
            <a:ext cx="10314370" cy="603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04705" lvl="1" algn="ctr">
              <a:lnSpc>
                <a:spcPts val="5248"/>
              </a:lnSpc>
            </a:pPr>
            <a:r>
              <a:rPr lang="en-US" altLang="ko-KR" sz="3800" dirty="0" err="1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고용노동부</a:t>
            </a:r>
            <a:r>
              <a:rPr lang="en-US" altLang="ko-KR" sz="38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3800" dirty="0" err="1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선정</a:t>
            </a:r>
            <a:r>
              <a:rPr lang="en-US" altLang="ko-KR" sz="38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3800" dirty="0" err="1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강소기업들의</a:t>
            </a:r>
            <a:r>
              <a:rPr lang="en-US" altLang="ko-KR" sz="3800" dirty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3800" dirty="0" err="1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정보제공</a:t>
            </a:r>
            <a:endParaRPr lang="en-US" altLang="ko-KR" sz="380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5740861" y="6749958"/>
            <a:ext cx="4596322" cy="459632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Freeform 9"/>
          <p:cNvSpPr/>
          <p:nvPr/>
        </p:nvSpPr>
        <p:spPr>
          <a:xfrm>
            <a:off x="7273589" y="3390900"/>
            <a:ext cx="10591800" cy="5865298"/>
          </a:xfrm>
          <a:custGeom>
            <a:avLst/>
            <a:gdLst/>
            <a:ahLst/>
            <a:cxnLst/>
            <a:rect l="l" t="t" r="r" b="b"/>
            <a:pathLst>
              <a:path w="15976502" h="6454747">
                <a:moveTo>
                  <a:pt x="0" y="0"/>
                </a:moveTo>
                <a:lnTo>
                  <a:pt x="15976502" y="0"/>
                </a:lnTo>
                <a:lnTo>
                  <a:pt x="15976502" y="6454748"/>
                </a:lnTo>
                <a:lnTo>
                  <a:pt x="0" y="6454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2" t="-4285" b="-4285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770594" cy="10287000"/>
            <a:chOff x="0" y="0"/>
            <a:chExt cx="178320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3202" cy="2709333"/>
            </a:xfrm>
            <a:custGeom>
              <a:avLst/>
              <a:gdLst/>
              <a:ahLst/>
              <a:cxnLst/>
              <a:rect l="l" t="t" r="r" b="b"/>
              <a:pathLst>
                <a:path w="1783202" h="2709333">
                  <a:moveTo>
                    <a:pt x="0" y="0"/>
                  </a:moveTo>
                  <a:lnTo>
                    <a:pt x="1783202" y="0"/>
                  </a:lnTo>
                  <a:lnTo>
                    <a:pt x="178320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8320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409390" y="4152900"/>
            <a:ext cx="3655374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332709" y="4530709"/>
            <a:ext cx="4568944" cy="808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 spc="99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 </a:t>
            </a:r>
            <a:r>
              <a:rPr lang="ko-KR" altLang="en-US" sz="4999" spc="99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기획의도</a:t>
            </a:r>
            <a:endParaRPr lang="en-US" sz="4999" spc="99" dirty="0">
              <a:solidFill>
                <a:srgbClr val="FFFFF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5740861" y="6749958"/>
            <a:ext cx="4596322" cy="459632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5400000">
            <a:off x="8278430" y="463941"/>
            <a:ext cx="1479329" cy="1479329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5400000">
            <a:off x="9293368" y="1219358"/>
            <a:ext cx="771724" cy="771724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345E4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10"/>
          <p:cNvGrpSpPr/>
          <p:nvPr/>
        </p:nvGrpSpPr>
        <p:grpSpPr>
          <a:xfrm>
            <a:off x="7206701" y="3499807"/>
            <a:ext cx="1329462" cy="1306185"/>
            <a:chOff x="0" y="-66398"/>
            <a:chExt cx="812800" cy="812800"/>
          </a:xfrm>
        </p:grpSpPr>
        <p:sp>
          <p:nvSpPr>
            <p:cNvPr id="38" name="Freeform 11"/>
            <p:cNvSpPr/>
            <p:nvPr/>
          </p:nvSpPr>
          <p:spPr>
            <a:xfrm>
              <a:off x="0" y="-66398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  <a:ln cap="sq">
              <a:noFill/>
              <a:prstDash val="solid"/>
              <a:miter/>
            </a:ln>
          </p:spPr>
        </p:sp>
        <p:sp>
          <p:nvSpPr>
            <p:cNvPr id="39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4400" dirty="0" smtClean="0">
                  <a:solidFill>
                    <a:srgbClr val="FFFFFF"/>
                  </a:solidFill>
                  <a:latin typeface="Garet Bold"/>
                </a:rPr>
                <a:t>02</a:t>
              </a:r>
              <a:endParaRPr lang="en-US" sz="4400" dirty="0">
                <a:solidFill>
                  <a:srgbClr val="FFFFFF"/>
                </a:solidFill>
                <a:latin typeface="Garet Bold"/>
              </a:endParaRPr>
            </a:p>
          </p:txBody>
        </p:sp>
      </p:grpSp>
      <p:sp>
        <p:nvSpPr>
          <p:cNvPr id="40" name="TextBox 14"/>
          <p:cNvSpPr txBox="1"/>
          <p:nvPr/>
        </p:nvSpPr>
        <p:spPr>
          <a:xfrm>
            <a:off x="8468676" y="3869725"/>
            <a:ext cx="10314370" cy="603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04705" lvl="1">
              <a:lnSpc>
                <a:spcPts val="5248"/>
              </a:lnSpc>
            </a:pPr>
            <a:r>
              <a:rPr lang="ko-KR" altLang="en-US" sz="38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개인의 </a:t>
            </a:r>
            <a:r>
              <a:rPr lang="ko-KR" altLang="en-US" sz="3800" dirty="0" err="1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기업선호도</a:t>
            </a:r>
            <a:r>
              <a:rPr lang="ko-KR" altLang="en-US" sz="38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파악 및 기업 매칭</a:t>
            </a:r>
            <a:endParaRPr lang="en-US" altLang="ko-KR" sz="380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41" name="Group 10"/>
          <p:cNvGrpSpPr/>
          <p:nvPr/>
        </p:nvGrpSpPr>
        <p:grpSpPr>
          <a:xfrm>
            <a:off x="7229561" y="6111405"/>
            <a:ext cx="1329462" cy="1306185"/>
            <a:chOff x="0" y="-57276"/>
            <a:chExt cx="812800" cy="812800"/>
          </a:xfrm>
        </p:grpSpPr>
        <p:sp>
          <p:nvSpPr>
            <p:cNvPr id="42" name="Freeform 11"/>
            <p:cNvSpPr/>
            <p:nvPr/>
          </p:nvSpPr>
          <p:spPr>
            <a:xfrm>
              <a:off x="0" y="-5727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5E4"/>
            </a:solidFill>
            <a:ln cap="sq">
              <a:noFill/>
              <a:prstDash val="solid"/>
              <a:miter/>
            </a:ln>
          </p:spPr>
        </p:sp>
        <p:sp>
          <p:nvSpPr>
            <p:cNvPr id="43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4400" dirty="0" smtClean="0">
                  <a:solidFill>
                    <a:srgbClr val="FFFFFF"/>
                  </a:solidFill>
                  <a:latin typeface="Garet Bold"/>
                </a:rPr>
                <a:t>03</a:t>
              </a:r>
              <a:endParaRPr lang="en-US" sz="4400" dirty="0">
                <a:solidFill>
                  <a:srgbClr val="FFFFFF"/>
                </a:solidFill>
                <a:latin typeface="Garet Bold"/>
              </a:endParaRPr>
            </a:p>
          </p:txBody>
        </p:sp>
      </p:grpSp>
      <p:sp>
        <p:nvSpPr>
          <p:cNvPr id="44" name="TextBox 14"/>
          <p:cNvSpPr txBox="1"/>
          <p:nvPr/>
        </p:nvSpPr>
        <p:spPr>
          <a:xfrm>
            <a:off x="7724652" y="6332732"/>
            <a:ext cx="10314370" cy="1269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04705" lvl="1" algn="ctr">
              <a:lnSpc>
                <a:spcPts val="5248"/>
              </a:lnSpc>
            </a:pPr>
            <a:r>
              <a:rPr lang="ko-KR" altLang="en-US" sz="38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특허 및 뉴스 키워드를 통한 기업의</a:t>
            </a:r>
            <a:endParaRPr lang="en-US" altLang="ko-KR" sz="3800" dirty="0" smtClean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404705" lvl="1" algn="ctr">
              <a:lnSpc>
                <a:spcPts val="5248"/>
              </a:lnSpc>
            </a:pPr>
            <a:r>
              <a:rPr lang="ko-KR" altLang="en-US" sz="3800" dirty="0" smtClean="0">
                <a:solidFill>
                  <a:srgbClr val="0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 사업 및 강점 파악</a:t>
            </a:r>
            <a:endParaRPr lang="en-US" altLang="ko-KR" sz="3800" dirty="0">
              <a:solidFill>
                <a:srgbClr val="0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073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416679" cy="10287000"/>
            <a:chOff x="0" y="0"/>
            <a:chExt cx="168998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89989" cy="2709333"/>
            </a:xfrm>
            <a:custGeom>
              <a:avLst/>
              <a:gdLst/>
              <a:ahLst/>
              <a:cxnLst/>
              <a:rect l="l" t="t" r="r" b="b"/>
              <a:pathLst>
                <a:path w="1689989" h="2709333">
                  <a:moveTo>
                    <a:pt x="0" y="0"/>
                  </a:moveTo>
                  <a:lnTo>
                    <a:pt x="1689989" y="0"/>
                  </a:lnTo>
                  <a:lnTo>
                    <a:pt x="16899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345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8998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AutoShape 5"/>
          <p:cNvSpPr/>
          <p:nvPr/>
        </p:nvSpPr>
        <p:spPr>
          <a:xfrm>
            <a:off x="916625" y="3467100"/>
            <a:ext cx="4492263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TextBox 7"/>
          <p:cNvSpPr txBox="1"/>
          <p:nvPr/>
        </p:nvSpPr>
        <p:spPr>
          <a:xfrm>
            <a:off x="839945" y="3844909"/>
            <a:ext cx="4568944" cy="808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 spc="99" dirty="0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r>
              <a:rPr lang="ko-KR" altLang="en-US" sz="4999" spc="99" dirty="0" err="1" smtClean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서비스소개</a:t>
            </a:r>
            <a:endParaRPr lang="en-US" sz="4999" spc="99" dirty="0">
              <a:solidFill>
                <a:srgbClr val="FFFFF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894790"/>
            <a:ext cx="11120438" cy="8352758"/>
          </a:xfrm>
          <a:prstGeom prst="rect">
            <a:avLst/>
          </a:prstGeom>
        </p:spPr>
      </p:pic>
      <p:grpSp>
        <p:nvGrpSpPr>
          <p:cNvPr id="55" name="Group 34"/>
          <p:cNvGrpSpPr/>
          <p:nvPr/>
        </p:nvGrpSpPr>
        <p:grpSpPr>
          <a:xfrm rot="5400000">
            <a:off x="5324660" y="9048119"/>
            <a:ext cx="596043" cy="596043"/>
            <a:chOff x="0" y="0"/>
            <a:chExt cx="812800" cy="812800"/>
          </a:xfrm>
        </p:grpSpPr>
        <p:sp>
          <p:nvSpPr>
            <p:cNvPr id="56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7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"/>
          <p:cNvSpPr/>
          <p:nvPr/>
        </p:nvSpPr>
        <p:spPr>
          <a:xfrm>
            <a:off x="0" y="266700"/>
            <a:ext cx="18440400" cy="10020300"/>
          </a:xfrm>
          <a:custGeom>
            <a:avLst/>
            <a:gdLst/>
            <a:ahLst/>
            <a:cxnLst/>
            <a:rect l="l" t="t" r="r" b="b"/>
            <a:pathLst>
              <a:path w="12508905" h="6189302">
                <a:moveTo>
                  <a:pt x="0" y="0"/>
                </a:moveTo>
                <a:lnTo>
                  <a:pt x="12508904" y="0"/>
                </a:lnTo>
                <a:lnTo>
                  <a:pt x="12508904" y="6189302"/>
                </a:lnTo>
                <a:lnTo>
                  <a:pt x="0" y="6189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89260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0" y="342900"/>
            <a:ext cx="18135600" cy="9867900"/>
          </a:xfrm>
          <a:custGeom>
            <a:avLst/>
            <a:gdLst/>
            <a:ahLst/>
            <a:cxnLst/>
            <a:rect l="l" t="t" r="r" b="b"/>
            <a:pathLst>
              <a:path w="12336942" h="6168471">
                <a:moveTo>
                  <a:pt x="0" y="0"/>
                </a:moveTo>
                <a:lnTo>
                  <a:pt x="12336942" y="0"/>
                </a:lnTo>
                <a:lnTo>
                  <a:pt x="12336942" y="6168471"/>
                </a:lnTo>
                <a:lnTo>
                  <a:pt x="0" y="6168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68904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90500"/>
            <a:ext cx="18288000" cy="9890760"/>
          </a:xfrm>
          <a:custGeom>
            <a:avLst/>
            <a:gdLst/>
            <a:ahLst/>
            <a:cxnLst/>
            <a:rect l="l" t="t" r="r" b="b"/>
            <a:pathLst>
              <a:path w="13052172" h="6939653">
                <a:moveTo>
                  <a:pt x="0" y="0"/>
                </a:moveTo>
                <a:lnTo>
                  <a:pt x="13052172" y="0"/>
                </a:lnTo>
                <a:lnTo>
                  <a:pt x="13052172" y="6939652"/>
                </a:lnTo>
                <a:lnTo>
                  <a:pt x="0" y="69396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1082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" y="114300"/>
            <a:ext cx="1803476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3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271</Words>
  <Application>Microsoft Office PowerPoint</Application>
  <PresentationFormat>사용자 지정</PresentationFormat>
  <Paragraphs>78</Paragraphs>
  <Slides>20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Calibri</vt:lpstr>
      <vt:lpstr>휴먼둥근헤드라인</vt:lpstr>
      <vt:lpstr>Canva Sans Medium</vt:lpstr>
      <vt:lpstr>Garet Bold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Simple Modern Business Proposal Pitch Deck Presentation Design</dc:title>
  <cp:lastModifiedBy>SSAFY</cp:lastModifiedBy>
  <cp:revision>36</cp:revision>
  <dcterms:created xsi:type="dcterms:W3CDTF">2006-08-16T00:00:00Z</dcterms:created>
  <dcterms:modified xsi:type="dcterms:W3CDTF">2024-04-04T01:32:18Z</dcterms:modified>
  <dc:identifier>DAGBaFPd0XU</dc:identifier>
</cp:coreProperties>
</file>